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</p:sldIdLst>
  <p:sldSz cy="5143500" cx="9144000"/>
  <p:notesSz cx="6858000" cy="9144000"/>
  <p:embeddedFontLst>
    <p:embeddedFont>
      <p:font typeface="Poppins"/>
      <p:regular r:id="rId77"/>
      <p:bold r:id="rId78"/>
      <p:italic r:id="rId79"/>
      <p:boldItalic r:id="rId80"/>
    </p:embeddedFont>
    <p:embeddedFont>
      <p:font typeface="Poppins Black"/>
      <p:bold r:id="rId81"/>
      <p:boldItalic r:id="rId82"/>
    </p:embeddedFont>
    <p:embeddedFont>
      <p:font typeface="Helvetica Neue"/>
      <p:regular r:id="rId83"/>
      <p:bold r:id="rId84"/>
      <p:italic r:id="rId85"/>
      <p:boldItalic r:id="rId86"/>
    </p:embeddedFont>
    <p:embeddedFont>
      <p:font typeface="Poppins ExtraBold"/>
      <p:bold r:id="rId87"/>
      <p:boldItalic r:id="rId88"/>
    </p:embeddedFont>
    <p:embeddedFont>
      <p:font typeface="Archivo Black"/>
      <p:regular r:id="rId8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HelveticaNeue-bold.fntdata"/><Relationship Id="rId83" Type="http://schemas.openxmlformats.org/officeDocument/2006/relationships/font" Target="fonts/HelveticaNeue-regular.fntdata"/><Relationship Id="rId42" Type="http://schemas.openxmlformats.org/officeDocument/2006/relationships/slide" Target="slides/slide37.xml"/><Relationship Id="rId86" Type="http://schemas.openxmlformats.org/officeDocument/2006/relationships/font" Target="fonts/HelveticaNeue-boldItalic.fntdata"/><Relationship Id="rId41" Type="http://schemas.openxmlformats.org/officeDocument/2006/relationships/slide" Target="slides/slide36.xml"/><Relationship Id="rId85" Type="http://schemas.openxmlformats.org/officeDocument/2006/relationships/font" Target="fonts/HelveticaNeue-italic.fntdata"/><Relationship Id="rId44" Type="http://schemas.openxmlformats.org/officeDocument/2006/relationships/slide" Target="slides/slide39.xml"/><Relationship Id="rId88" Type="http://schemas.openxmlformats.org/officeDocument/2006/relationships/font" Target="fonts/PoppinsExtraBold-boldItalic.fntdata"/><Relationship Id="rId43" Type="http://schemas.openxmlformats.org/officeDocument/2006/relationships/slide" Target="slides/slide38.xml"/><Relationship Id="rId87" Type="http://schemas.openxmlformats.org/officeDocument/2006/relationships/font" Target="fonts/PoppinsExtraBold-bold.fntdata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font" Target="fonts/ArchivoBlack-regular.fntdata"/><Relationship Id="rId80" Type="http://schemas.openxmlformats.org/officeDocument/2006/relationships/font" Target="fonts/Poppins-boldItalic.fntdata"/><Relationship Id="rId82" Type="http://schemas.openxmlformats.org/officeDocument/2006/relationships/font" Target="fonts/PoppinsBlack-boldItalic.fntdata"/><Relationship Id="rId81" Type="http://schemas.openxmlformats.org/officeDocument/2006/relationships/font" Target="fonts/PoppinsBlack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font" Target="fonts/Poppins-regular.fntdata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font" Target="fonts/Poppins-italic.fntdata"/><Relationship Id="rId34" Type="http://schemas.openxmlformats.org/officeDocument/2006/relationships/slide" Target="slides/slide29.xml"/><Relationship Id="rId78" Type="http://schemas.openxmlformats.org/officeDocument/2006/relationships/font" Target="fonts/Poppins-bold.fntdata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89bcbd2386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89bcbd2386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257ea34ef6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257ea34ef6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257ea34ef6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257ea34ef6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89bcbd238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89bcbd238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211fb2d8f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2211fb2d8f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2211fb2d8f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2211fb2d8f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257ea34ef6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257ea34ef6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2211fb2d8f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2211fb2d8f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2211fb2d8f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2211fb2d8f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257ea34ef6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257ea34ef6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257ea34ef6_0_8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257ea34ef6_0_8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257ea34ef6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257ea34ef6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257ea34ef6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257ea34ef6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257ea34ef6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257ea34ef6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257ea34ef6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257ea34ef6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257ea34ef6_0_6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257ea34ef6_0_6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2211fb2d8f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2211fb2d8f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2211fb2d8f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2211fb2d8f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211fb2d8f_0_232:notes"/>
          <p:cNvSpPr/>
          <p:nvPr>
            <p:ph idx="2" type="sldImg"/>
          </p:nvPr>
        </p:nvSpPr>
        <p:spPr>
          <a:xfrm>
            <a:off x="38128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2211fb2d8f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257ea34ef6_0_8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257ea34ef6_0_8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257ea34ef6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257ea34ef6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2211fb2d8f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2211fb2d8f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257ea34ef6_0_4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257ea34ef6_0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2211fb2d8f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2211fb2d8f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2211fb2d8f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2211fb2d8f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2211fb2d8f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2211fb2d8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2211fb2d8f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2211fb2d8f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2211fb2d8f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2211fb2d8f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260c1ef4f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260c1ef4f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260c1ef4f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260c1ef4f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260c1ef4f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260c1ef4f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260c1ef4f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260c1ef4f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2211fb2d8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2211fb2d8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2211fb2d8f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2211fb2d8f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2211fb2d8f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2211fb2d8f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257ea34ef6_0_487:notes"/>
          <p:cNvSpPr/>
          <p:nvPr>
            <p:ph idx="2" type="sldImg"/>
          </p:nvPr>
        </p:nvSpPr>
        <p:spPr>
          <a:xfrm>
            <a:off x="38128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257ea34ef6_0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257ea34ef6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257ea34ef6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257ea34ef6_0_4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257ea34ef6_0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257ea34ef6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257ea34ef6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257ea34ef6_0_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257ea34ef6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257ea34ef6_0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257ea34ef6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257ea34ef6_0_8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257ea34ef6_0_8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257ea34ef6_0_8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257ea34ef6_0_8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2211fb2d8f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2211fb2d8f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2211fb2d8f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2211fb2d8f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257ea34ef6_0_4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257ea34ef6_0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257ea34ef6_0_5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257ea34ef6_0_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257ea34ef6_0_680:notes"/>
          <p:cNvSpPr/>
          <p:nvPr>
            <p:ph idx="2" type="sldImg"/>
          </p:nvPr>
        </p:nvSpPr>
        <p:spPr>
          <a:xfrm>
            <a:off x="3812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257ea34ef6_0_6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257ea34ef6_0_676:notes"/>
          <p:cNvSpPr/>
          <p:nvPr>
            <p:ph idx="2" type="sldImg"/>
          </p:nvPr>
        </p:nvSpPr>
        <p:spPr>
          <a:xfrm>
            <a:off x="3812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257ea34ef6_0_6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257ea34ef6_0_5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257ea34ef6_0_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257ea34ef6_0_5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257ea34ef6_0_5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257ea34ef6_0_5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257ea34ef6_0_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257ea34ef6_0_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257ea34ef6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257ea34ef6_0_6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257ea34ef6_0_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2211fb2d8f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2211fb2d8f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257ea34ef6_0_6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257ea34ef6_0_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257ea34ef6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1257ea34ef6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257ea34ef6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257ea34ef6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257ea34ef6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257ea34ef6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257ea34ef6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257ea34ef6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257ea34ef6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1257ea34ef6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257ea34ef6_0_6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257ea34ef6_0_6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2211fb2d8f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2211fb2d8f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257ea34ef6_0_8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257ea34ef6_0_8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2211fb2d8f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2211fb2d8f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257ea34ef6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257ea34ef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2211fb2d8f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2211fb2d8f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2211fb2d8f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2211fb2d8f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2211fb2d8f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2211fb2d8f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89bcbd2386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89bcbd2386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g"/><Relationship Id="rId4" Type="http://schemas.openxmlformats.org/officeDocument/2006/relationships/image" Target="../media/image22.jpg"/><Relationship Id="rId5" Type="http://schemas.openxmlformats.org/officeDocument/2006/relationships/image" Target="../media/image1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Relationship Id="rId4" Type="http://schemas.openxmlformats.org/officeDocument/2006/relationships/hyperlink" Target="https://gehlpeople.com/blog/street-design-guidelines-for-shanghai/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0.png"/><Relationship Id="rId4" Type="http://schemas.openxmlformats.org/officeDocument/2006/relationships/hyperlink" Target="https://gehlpeople.com/blog/street-design-guidelines-for-shanghai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2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4.png"/><Relationship Id="rId4" Type="http://schemas.openxmlformats.org/officeDocument/2006/relationships/image" Target="../media/image4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9.png"/><Relationship Id="rId4" Type="http://schemas.openxmlformats.org/officeDocument/2006/relationships/image" Target="../media/image37.png"/><Relationship Id="rId5" Type="http://schemas.openxmlformats.org/officeDocument/2006/relationships/image" Target="../media/image4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5.png"/><Relationship Id="rId4" Type="http://schemas.openxmlformats.org/officeDocument/2006/relationships/image" Target="../media/image60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5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7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7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6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9.png"/><Relationship Id="rId4" Type="http://schemas.openxmlformats.org/officeDocument/2006/relationships/image" Target="../media/image54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1378025" y="-2410275"/>
            <a:ext cx="3068700" cy="43236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 ExtraBold"/>
                <a:ea typeface="Poppins ExtraBold"/>
                <a:cs typeface="Poppins ExtraBold"/>
                <a:sym typeface="Poppins ExtraBold"/>
              </a:rPr>
              <a:t>Rohelise pealinna rahvakogu</a:t>
            </a:r>
            <a:endParaRPr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2"/>
          <p:cNvPicPr preferRelativeResize="0"/>
          <p:nvPr/>
        </p:nvPicPr>
        <p:blipFill rotWithShape="1">
          <a:blip r:embed="rId3">
            <a:alphaModFix/>
          </a:blip>
          <a:srcRect b="29900" l="0" r="0" t="21801"/>
          <a:stretch/>
        </p:blipFill>
        <p:spPr>
          <a:xfrm>
            <a:off x="2187575" y="1133275"/>
            <a:ext cx="4616425" cy="28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3"/>
          <p:cNvSpPr txBox="1"/>
          <p:nvPr/>
        </p:nvSpPr>
        <p:spPr>
          <a:xfrm>
            <a:off x="3133225" y="3444125"/>
            <a:ext cx="4617300" cy="14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2222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Mida me täna valesti teeme?</a:t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888" y="152400"/>
            <a:ext cx="7412234" cy="48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8" name="Google Shape;118;p24"/>
          <p:cNvSpPr/>
          <p:nvPr/>
        </p:nvSpPr>
        <p:spPr>
          <a:xfrm>
            <a:off x="1162825" y="2533900"/>
            <a:ext cx="6809700" cy="220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888" y="152400"/>
            <a:ext cx="7412234" cy="48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4" name="Google Shape;124;p25"/>
          <p:cNvSpPr/>
          <p:nvPr/>
        </p:nvSpPr>
        <p:spPr>
          <a:xfrm>
            <a:off x="1162825" y="2533900"/>
            <a:ext cx="6809700" cy="220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5"/>
          <p:cNvSpPr txBox="1"/>
          <p:nvPr/>
        </p:nvSpPr>
        <p:spPr>
          <a:xfrm>
            <a:off x="1189888" y="2689300"/>
            <a:ext cx="4617300" cy="14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2222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Me unustame, et tänav on tervik</a:t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888" y="152400"/>
            <a:ext cx="7412234" cy="48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7663" y="152400"/>
            <a:ext cx="3868676" cy="48386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6" name="Google Shape;136;p27"/>
          <p:cNvSpPr txBox="1"/>
          <p:nvPr/>
        </p:nvSpPr>
        <p:spPr>
          <a:xfrm>
            <a:off x="618725" y="1979000"/>
            <a:ext cx="179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AGA </a:t>
            </a:r>
            <a:r>
              <a:rPr b="1" lang="en">
                <a:latin typeface="Poppins"/>
                <a:ea typeface="Poppins"/>
                <a:cs typeface="Poppins"/>
                <a:sym typeface="Poppins"/>
              </a:rPr>
              <a:t>LÄBILASKVUS…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468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584" y="601797"/>
            <a:ext cx="5834826" cy="29556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47" name="Google Shape;147;p29"/>
          <p:cNvSpPr txBox="1"/>
          <p:nvPr/>
        </p:nvSpPr>
        <p:spPr>
          <a:xfrm>
            <a:off x="1462125" y="3879400"/>
            <a:ext cx="6151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Poppins"/>
                <a:ea typeface="Poppins"/>
                <a:cs typeface="Poppins"/>
                <a:sym typeface="Poppins"/>
              </a:rPr>
              <a:t>Planeeritud keskkond mõjutab inimeste liikumisotsuseid</a:t>
            </a:r>
            <a:endParaRPr b="1" sz="17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1437" y="152400"/>
            <a:ext cx="3421114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0"/>
          <p:cNvSpPr/>
          <p:nvPr/>
        </p:nvSpPr>
        <p:spPr>
          <a:xfrm>
            <a:off x="2296375" y="2274150"/>
            <a:ext cx="4193100" cy="1989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30"/>
          <p:cNvSpPr txBox="1"/>
          <p:nvPr/>
        </p:nvSpPr>
        <p:spPr>
          <a:xfrm>
            <a:off x="3133225" y="3444125"/>
            <a:ext cx="4617300" cy="14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2222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Mida me täna valesti teeme?</a:t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8625" y="152400"/>
            <a:ext cx="7306760" cy="48386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0" name="Google Shape;160;p31"/>
          <p:cNvSpPr txBox="1"/>
          <p:nvPr/>
        </p:nvSpPr>
        <p:spPr>
          <a:xfrm>
            <a:off x="918625" y="4729500"/>
            <a:ext cx="567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Poppins"/>
                <a:ea typeface="Poppins"/>
                <a:cs typeface="Poppins"/>
                <a:sym typeface="Poppins"/>
              </a:rPr>
              <a:t>https://www.autocar.co.uk/car-news/features/investigation-why-are-cars-becoming-so-wide</a:t>
            </a:r>
            <a:endParaRPr sz="5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478800" y="1578600"/>
            <a:ext cx="8186400" cy="30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222222"/>
                </a:solidFill>
                <a:highlight>
                  <a:schemeClr val="lt1"/>
                </a:highlight>
                <a:latin typeface="Poppins Black"/>
                <a:ea typeface="Poppins Black"/>
                <a:cs typeface="Poppins Black"/>
                <a:sym typeface="Poppins Black"/>
              </a:rPr>
              <a:t>Kuidas luua head (tänava)ruumi?</a:t>
            </a:r>
            <a:endParaRPr sz="2800">
              <a:solidFill>
                <a:srgbClr val="222222"/>
              </a:solidFill>
              <a:highlight>
                <a:schemeClr val="lt1"/>
              </a:highlight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22222"/>
              </a:solidFill>
              <a:highlight>
                <a:srgbClr val="FFFFFF"/>
              </a:highlight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22222"/>
              </a:solidFill>
              <a:highlight>
                <a:srgbClr val="FFFFFF"/>
              </a:highlight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22222"/>
                </a:solidFill>
                <a:highlight>
                  <a:srgbClr val="FFFFFF"/>
                </a:highlight>
                <a:latin typeface="Poppins Black"/>
                <a:ea typeface="Poppins Black"/>
                <a:cs typeface="Poppins Black"/>
                <a:sym typeface="Poppins Black"/>
              </a:rPr>
              <a:t>Tõnis Savi</a:t>
            </a:r>
            <a:endParaRPr sz="2000">
              <a:solidFill>
                <a:srgbClr val="222222"/>
              </a:solidFill>
              <a:highlight>
                <a:srgbClr val="FFFFFF"/>
              </a:highlight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Arhitekt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Linnalise liikumisruumi ekspert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Poppins Black"/>
                <a:ea typeface="Poppins Black"/>
                <a:cs typeface="Poppins Black"/>
                <a:sym typeface="Poppins Black"/>
              </a:rPr>
              <a:t>Elav Tänav MTÜ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Poppins Black"/>
                <a:ea typeface="Poppins Black"/>
                <a:cs typeface="Poppins Black"/>
                <a:sym typeface="Poppins Black"/>
              </a:rPr>
              <a:t>Eesti Linnaratturite Liit MTÜ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chemeClr val="lt1"/>
                </a:highlight>
                <a:latin typeface="Poppins Black"/>
                <a:ea typeface="Poppins Black"/>
                <a:cs typeface="Poppins Black"/>
                <a:sym typeface="Poppins Black"/>
              </a:rPr>
              <a:t>Liikuvusagentuur OÜ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Poppins Black"/>
              <a:ea typeface="Poppins Black"/>
              <a:cs typeface="Poppins Black"/>
              <a:sym typeface="Poppins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5675" y="152400"/>
            <a:ext cx="3512642" cy="48386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1437" y="152400"/>
            <a:ext cx="342111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7313" y="1067739"/>
            <a:ext cx="6289374" cy="270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4163" y="1611826"/>
            <a:ext cx="3499930" cy="196871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6"/>
          <p:cNvSpPr txBox="1"/>
          <p:nvPr/>
        </p:nvSpPr>
        <p:spPr>
          <a:xfrm>
            <a:off x="3423900" y="2272925"/>
            <a:ext cx="2296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Kontekst</a:t>
            </a:r>
            <a:endParaRPr b="1" sz="3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7" name="Google Shape;18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11825"/>
            <a:ext cx="2953085" cy="1968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5179" y="1611825"/>
            <a:ext cx="2628821" cy="1968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300" y="152400"/>
            <a:ext cx="7437403" cy="48387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94" name="Google Shape;194;p37"/>
          <p:cNvSpPr txBox="1"/>
          <p:nvPr/>
        </p:nvSpPr>
        <p:spPr>
          <a:xfrm>
            <a:off x="5041350" y="1012700"/>
            <a:ext cx="111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KOHT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5" name="Google Shape;195;p37"/>
          <p:cNvSpPr txBox="1"/>
          <p:nvPr/>
        </p:nvSpPr>
        <p:spPr>
          <a:xfrm>
            <a:off x="6684775" y="1012700"/>
            <a:ext cx="111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INIMESED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6" name="Google Shape;196;p37"/>
          <p:cNvSpPr txBox="1"/>
          <p:nvPr/>
        </p:nvSpPr>
        <p:spPr>
          <a:xfrm>
            <a:off x="5529925" y="1936575"/>
            <a:ext cx="166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TÄNAVADISAIN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7" name="Google Shape;197;p37"/>
          <p:cNvSpPr txBox="1"/>
          <p:nvPr/>
        </p:nvSpPr>
        <p:spPr>
          <a:xfrm>
            <a:off x="5529925" y="2740525"/>
            <a:ext cx="166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MÕJU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7588" y="152400"/>
            <a:ext cx="7148833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8"/>
          <p:cNvSpPr txBox="1"/>
          <p:nvPr/>
        </p:nvSpPr>
        <p:spPr>
          <a:xfrm>
            <a:off x="66275" y="4810200"/>
            <a:ext cx="4940100" cy="29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4"/>
              </a:rPr>
              <a:t>https://gehlpeople.com/blog/street-design-guidelines-for-shanghai/</a:t>
            </a:r>
            <a:endParaRPr sz="6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9"/>
          <p:cNvSpPr txBox="1"/>
          <p:nvPr/>
        </p:nvSpPr>
        <p:spPr>
          <a:xfrm>
            <a:off x="18433" y="14663"/>
            <a:ext cx="181500" cy="1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150" lIns="5150" spcFirstLastPara="1" rIns="5150" wrap="square" tIns="5150">
            <a:noAutofit/>
          </a:bodyPr>
          <a:lstStyle/>
          <a:p>
            <a:pPr indent="-19050" lvl="0" marL="25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Calibri"/>
              <a:buAutoNum type="arabicPeriod"/>
            </a:pPr>
            <a:r>
              <a:rPr b="1" lang="en" sz="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Prague Public Space Design Manual</a:t>
            </a:r>
            <a:endParaRPr sz="100"/>
          </a:p>
        </p:txBody>
      </p:sp>
      <p:pic>
        <p:nvPicPr>
          <p:cNvPr id="209" name="Google Shape;20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5188" y="190771"/>
            <a:ext cx="7273637" cy="476195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56175"/>
            <a:ext cx="4419600" cy="2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056175"/>
            <a:ext cx="4419600" cy="27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688" y="152400"/>
            <a:ext cx="745462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5075" y="152400"/>
            <a:ext cx="3421114" cy="48387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7" name="Google Shape;67;p15"/>
          <p:cNvSpPr txBox="1"/>
          <p:nvPr/>
        </p:nvSpPr>
        <p:spPr>
          <a:xfrm>
            <a:off x="412700" y="1342350"/>
            <a:ext cx="4617300" cy="24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2222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Linn on loodud inimestele!</a:t>
            </a:r>
            <a:br>
              <a:rPr lang="en" sz="2700">
                <a:solidFill>
                  <a:srgbClr val="2222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</a:br>
            <a:r>
              <a:rPr lang="en" sz="2700">
                <a:solidFill>
                  <a:srgbClr val="2222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Lihtne tõde, mida kipume unustama</a:t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584" y="601797"/>
            <a:ext cx="5834826" cy="29556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26" name="Google Shape;226;p42"/>
          <p:cNvSpPr txBox="1"/>
          <p:nvPr/>
        </p:nvSpPr>
        <p:spPr>
          <a:xfrm>
            <a:off x="1462125" y="3879400"/>
            <a:ext cx="6151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Poppins"/>
                <a:ea typeface="Poppins"/>
                <a:cs typeface="Poppins"/>
                <a:sym typeface="Poppins"/>
              </a:rPr>
              <a:t>Planeeritud keskkond mõjutab inimeste liikumisotsuseid</a:t>
            </a:r>
            <a:endParaRPr b="1" sz="17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3"/>
          <p:cNvSpPr txBox="1"/>
          <p:nvPr>
            <p:ph idx="1" type="subTitle"/>
          </p:nvPr>
        </p:nvSpPr>
        <p:spPr>
          <a:xfrm>
            <a:off x="311700" y="30479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Jalgsi liikuja / 8...80 aastane</a:t>
            </a:r>
            <a:endParaRPr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32" name="Google Shape;23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1838" y="1302925"/>
            <a:ext cx="3020321" cy="187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688" y="152400"/>
            <a:ext cx="745462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0675" y="152400"/>
            <a:ext cx="646264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9438" y="152400"/>
            <a:ext cx="4545115" cy="48386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48" name="Google Shape;248;p46"/>
          <p:cNvSpPr txBox="1"/>
          <p:nvPr/>
        </p:nvSpPr>
        <p:spPr>
          <a:xfrm>
            <a:off x="3467213" y="2929000"/>
            <a:ext cx="1088400" cy="15474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5700" y="204325"/>
            <a:ext cx="6061800" cy="4546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525" y="152400"/>
            <a:ext cx="7500943" cy="48387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59" name="Google Shape;259;p48"/>
          <p:cNvSpPr txBox="1"/>
          <p:nvPr/>
        </p:nvSpPr>
        <p:spPr>
          <a:xfrm>
            <a:off x="821525" y="152400"/>
            <a:ext cx="461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222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Kellest tänav koosneb?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584" y="601797"/>
            <a:ext cx="5834826" cy="29556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65" name="Google Shape;265;p49"/>
          <p:cNvSpPr txBox="1"/>
          <p:nvPr/>
        </p:nvSpPr>
        <p:spPr>
          <a:xfrm>
            <a:off x="1462125" y="3879400"/>
            <a:ext cx="6151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Poppins"/>
                <a:ea typeface="Poppins"/>
                <a:cs typeface="Poppins"/>
                <a:sym typeface="Poppins"/>
              </a:rPr>
              <a:t>Planeeritud keskkond mõjutab inimeste liikumisotsuseid</a:t>
            </a:r>
            <a:endParaRPr b="1" sz="17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888" y="152400"/>
            <a:ext cx="7412234" cy="48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7588" y="152400"/>
            <a:ext cx="7148833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51"/>
          <p:cNvSpPr txBox="1"/>
          <p:nvPr/>
        </p:nvSpPr>
        <p:spPr>
          <a:xfrm>
            <a:off x="66275" y="4810200"/>
            <a:ext cx="4940100" cy="29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4"/>
              </a:rPr>
              <a:t>https://gehlpeople.com/blog/street-design-guidelines-for-shanghai/</a:t>
            </a:r>
            <a:endParaRPr sz="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527" y="979102"/>
            <a:ext cx="7410949" cy="318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138" y="152400"/>
            <a:ext cx="7489730" cy="48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288" y="279663"/>
            <a:ext cx="6829424" cy="458418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53"/>
          <p:cNvSpPr txBox="1"/>
          <p:nvPr/>
        </p:nvSpPr>
        <p:spPr>
          <a:xfrm>
            <a:off x="5746012" y="4371262"/>
            <a:ext cx="2240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highlight>
                  <a:srgbClr val="FFF2C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Pingipäev Tartus, 2017- foto: Jaanus Tepomees </a:t>
            </a:r>
            <a:endParaRPr sz="1000">
              <a:solidFill>
                <a:srgbClr val="000000"/>
              </a:solidFill>
              <a:highlight>
                <a:srgbClr val="FFF2CC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4"/>
          <p:cNvSpPr txBox="1"/>
          <p:nvPr/>
        </p:nvSpPr>
        <p:spPr>
          <a:xfrm>
            <a:off x="18433" y="14663"/>
            <a:ext cx="181500" cy="1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150" lIns="5150" spcFirstLastPara="1" rIns="5150" wrap="square" tIns="5150">
            <a:noAutofit/>
          </a:bodyPr>
          <a:lstStyle/>
          <a:p>
            <a:pPr indent="-19050" lvl="0" marL="25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Calibri"/>
              <a:buAutoNum type="arabicPeriod"/>
            </a:pPr>
            <a:r>
              <a:rPr b="1" lang="en" sz="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Prague Public Space Design Manual</a:t>
            </a:r>
            <a:endParaRPr sz="100"/>
          </a:p>
        </p:txBody>
      </p:sp>
      <p:pic>
        <p:nvPicPr>
          <p:cNvPr id="293" name="Google Shape;29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5175" y="146570"/>
            <a:ext cx="7273638" cy="48503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94" name="Google Shape;294;p54"/>
          <p:cNvSpPr txBox="1"/>
          <p:nvPr/>
        </p:nvSpPr>
        <p:spPr>
          <a:xfrm>
            <a:off x="935175" y="158975"/>
            <a:ext cx="448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PRAHA AVALIKU RUUMI MANUAAL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5663" y="152400"/>
            <a:ext cx="5272664" cy="48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925" y="152400"/>
            <a:ext cx="6914161" cy="48386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688" y="152400"/>
            <a:ext cx="745462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912501" cy="27003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15" name="Google Shape;31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9824" y="-3305225"/>
            <a:ext cx="5433900" cy="810302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16" name="Google Shape;316;p58"/>
          <p:cNvSpPr txBox="1"/>
          <p:nvPr/>
        </p:nvSpPr>
        <p:spPr>
          <a:xfrm>
            <a:off x="4739550" y="4797800"/>
            <a:ext cx="3965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oppins"/>
                <a:ea typeface="Poppins"/>
                <a:cs typeface="Poppins"/>
                <a:sym typeface="Poppins"/>
              </a:rPr>
              <a:t>50 km/h 30 km/h      10km/h                      5 km/h</a:t>
            </a:r>
            <a:endParaRPr b="1" sz="1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7" name="Google Shape;317;p58"/>
          <p:cNvSpPr txBox="1"/>
          <p:nvPr/>
        </p:nvSpPr>
        <p:spPr>
          <a:xfrm>
            <a:off x="5965325" y="2569400"/>
            <a:ext cx="272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438" y="152400"/>
            <a:ext cx="8423116" cy="48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23" name="Google Shape;323;p59"/>
          <p:cNvSpPr txBox="1"/>
          <p:nvPr/>
        </p:nvSpPr>
        <p:spPr>
          <a:xfrm>
            <a:off x="360450" y="45600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NACTO</a:t>
            </a:r>
            <a:br>
              <a:rPr lang="en" sz="800"/>
            </a:br>
            <a:r>
              <a:rPr lang="en" sz="800"/>
              <a:t>Don’t Give Up at the Intersection</a:t>
            </a:r>
            <a:endParaRPr sz="8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568989" cy="48387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851390" cy="483869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34" name="Google Shape;334;p61"/>
          <p:cNvSpPr/>
          <p:nvPr/>
        </p:nvSpPr>
        <p:spPr>
          <a:xfrm>
            <a:off x="4343825" y="217675"/>
            <a:ext cx="3624600" cy="1126200"/>
          </a:xfrm>
          <a:prstGeom prst="rect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488" y="128025"/>
            <a:ext cx="7445036" cy="48387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8" name="Google Shape;78;p17"/>
          <p:cNvSpPr txBox="1"/>
          <p:nvPr/>
        </p:nvSpPr>
        <p:spPr>
          <a:xfrm>
            <a:off x="511900" y="657475"/>
            <a:ext cx="4617300" cy="14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2222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Millest tänav koosneb?</a:t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950" y="152400"/>
            <a:ext cx="7432092" cy="48387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40" name="Google Shape;340;p62"/>
          <p:cNvSpPr txBox="1"/>
          <p:nvPr/>
        </p:nvSpPr>
        <p:spPr>
          <a:xfrm>
            <a:off x="3322650" y="152400"/>
            <a:ext cx="249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MÕJU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677562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2362" y="152400"/>
            <a:ext cx="4009238" cy="2553894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63"/>
          <p:cNvSpPr txBox="1"/>
          <p:nvPr/>
        </p:nvSpPr>
        <p:spPr>
          <a:xfrm>
            <a:off x="7157500" y="4575200"/>
            <a:ext cx="249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OHUTUS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0" y="566738"/>
            <a:ext cx="5715000" cy="4010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53" name="Google Shape;353;p64"/>
          <p:cNvSpPr txBox="1"/>
          <p:nvPr/>
        </p:nvSpPr>
        <p:spPr>
          <a:xfrm>
            <a:off x="3322650" y="152400"/>
            <a:ext cx="249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MÜRA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4442" y="226062"/>
            <a:ext cx="5723388" cy="469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3922" y="377480"/>
            <a:ext cx="6296147" cy="43885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075" y="152400"/>
            <a:ext cx="3470983" cy="48387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69" name="Google Shape;369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6244" y="152400"/>
            <a:ext cx="3028980" cy="240280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70" name="Google Shape;370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6254" y="2683315"/>
            <a:ext cx="3028967" cy="230778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67"/>
          <p:cNvSpPr txBox="1"/>
          <p:nvPr/>
        </p:nvSpPr>
        <p:spPr>
          <a:xfrm>
            <a:off x="3322650" y="152400"/>
            <a:ext cx="249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MÜRA vs KIIRUS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700" y="152400"/>
            <a:ext cx="6842605" cy="48386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77" name="Google Shape;377;p68"/>
          <p:cNvSpPr txBox="1"/>
          <p:nvPr/>
        </p:nvSpPr>
        <p:spPr>
          <a:xfrm>
            <a:off x="48775" y="440732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Tarmo Sulg 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Tallinna Kommunaalamet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2019</a:t>
            </a:r>
            <a:endParaRPr sz="1000"/>
          </a:p>
        </p:txBody>
      </p:sp>
      <p:sp>
        <p:nvSpPr>
          <p:cNvPr id="378" name="Google Shape;378;p68"/>
          <p:cNvSpPr txBox="1"/>
          <p:nvPr/>
        </p:nvSpPr>
        <p:spPr>
          <a:xfrm>
            <a:off x="3322650" y="152400"/>
            <a:ext cx="249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TOLM ja PORI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3450" y="152400"/>
            <a:ext cx="6837102" cy="48387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84" name="Google Shape;384;p69"/>
          <p:cNvSpPr txBox="1"/>
          <p:nvPr/>
        </p:nvSpPr>
        <p:spPr>
          <a:xfrm>
            <a:off x="48775" y="440732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Tarmo Sulg 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Tallinna Kommunaalamet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2019</a:t>
            </a:r>
            <a:endParaRPr sz="10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300" y="152400"/>
            <a:ext cx="6887397" cy="48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390" name="Google Shape;390;p70"/>
          <p:cNvCxnSpPr/>
          <p:nvPr/>
        </p:nvCxnSpPr>
        <p:spPr>
          <a:xfrm>
            <a:off x="1677125" y="3793025"/>
            <a:ext cx="39684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1" name="Google Shape;391;p70"/>
          <p:cNvCxnSpPr/>
          <p:nvPr/>
        </p:nvCxnSpPr>
        <p:spPr>
          <a:xfrm>
            <a:off x="1677125" y="4061175"/>
            <a:ext cx="39684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2" name="Google Shape;392;p70"/>
          <p:cNvSpPr txBox="1"/>
          <p:nvPr/>
        </p:nvSpPr>
        <p:spPr>
          <a:xfrm>
            <a:off x="48775" y="440732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Tarmo Sulg 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Tallinna Kommunaalamet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2019</a:t>
            </a:r>
            <a:endParaRPr sz="10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688" y="152400"/>
            <a:ext cx="745462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525" y="152400"/>
            <a:ext cx="7500943" cy="48387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84" name="Google Shape;84;p18"/>
          <p:cNvSpPr txBox="1"/>
          <p:nvPr/>
        </p:nvSpPr>
        <p:spPr>
          <a:xfrm>
            <a:off x="821525" y="152400"/>
            <a:ext cx="461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222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Ke</a:t>
            </a:r>
            <a:r>
              <a:rPr b="1" lang="en">
                <a:solidFill>
                  <a:srgbClr val="2222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llest tänav koosneb?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688" y="152400"/>
            <a:ext cx="745462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874" y="541150"/>
            <a:ext cx="5447424" cy="408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0300" y="2804400"/>
            <a:ext cx="3483701" cy="1822326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3"/>
          <p:cNvSpPr txBox="1"/>
          <p:nvPr>
            <p:ph type="title"/>
          </p:nvPr>
        </p:nvSpPr>
        <p:spPr>
          <a:xfrm>
            <a:off x="1857175" y="397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chivo Black"/>
                <a:ea typeface="Archivo Black"/>
                <a:cs typeface="Archivo Black"/>
                <a:sym typeface="Archivo Black"/>
              </a:rPr>
              <a:t>RIIA</a:t>
            </a:r>
            <a:endParaRPr sz="2400"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9575"/>
            <a:ext cx="8839204" cy="4484342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74"/>
          <p:cNvSpPr txBox="1"/>
          <p:nvPr>
            <p:ph type="title"/>
          </p:nvPr>
        </p:nvSpPr>
        <p:spPr>
          <a:xfrm>
            <a:off x="311700" y="329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chivo Black"/>
                <a:ea typeface="Archivo Black"/>
                <a:cs typeface="Archivo Black"/>
                <a:sym typeface="Archivo Black"/>
              </a:rPr>
              <a:t>PARIIS</a:t>
            </a:r>
            <a:endParaRPr sz="2400"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33900"/>
            <a:ext cx="8839204" cy="447571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75"/>
          <p:cNvSpPr txBox="1"/>
          <p:nvPr>
            <p:ph type="title"/>
          </p:nvPr>
        </p:nvSpPr>
        <p:spPr>
          <a:xfrm>
            <a:off x="311700" y="329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chivo Black"/>
                <a:ea typeface="Archivo Black"/>
                <a:cs typeface="Archivo Black"/>
                <a:sym typeface="Archivo Black"/>
              </a:rPr>
              <a:t>PARIIS</a:t>
            </a:r>
            <a:endParaRPr sz="2400"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2650" y="152400"/>
            <a:ext cx="6258712" cy="48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27" name="Google Shape;427;p76"/>
          <p:cNvSpPr txBox="1"/>
          <p:nvPr/>
        </p:nvSpPr>
        <p:spPr>
          <a:xfrm>
            <a:off x="7700900" y="4344600"/>
            <a:ext cx="1443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https://www.wri.org/research/safe-bicycle-lane-design-principles</a:t>
            </a:r>
            <a:endParaRPr sz="10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0614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584" y="601797"/>
            <a:ext cx="5834826" cy="29556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38" name="Google Shape;438;p78"/>
          <p:cNvSpPr txBox="1"/>
          <p:nvPr/>
        </p:nvSpPr>
        <p:spPr>
          <a:xfrm>
            <a:off x="1462125" y="3879400"/>
            <a:ext cx="6151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Poppins"/>
                <a:ea typeface="Poppins"/>
                <a:cs typeface="Poppins"/>
                <a:sym typeface="Poppins"/>
              </a:rPr>
              <a:t>Planeeritud keskkond mõjutab inimeste liikumisotsuseid</a:t>
            </a:r>
            <a:endParaRPr b="1" sz="17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763" y="94988"/>
            <a:ext cx="7448474" cy="49535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44" name="Google Shape;444;p79"/>
          <p:cNvSpPr txBox="1"/>
          <p:nvPr/>
        </p:nvSpPr>
        <p:spPr>
          <a:xfrm>
            <a:off x="1509752" y="4126025"/>
            <a:ext cx="6124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highlight>
                  <a:srgbClr val="FFD966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Tänav on meie kõigi ühine eluruum</a:t>
            </a:r>
            <a:endParaRPr b="1" sz="2600">
              <a:highlight>
                <a:srgbClr val="FFD966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5075" y="152400"/>
            <a:ext cx="3421114" cy="48387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50" name="Google Shape;450;p80"/>
          <p:cNvSpPr txBox="1"/>
          <p:nvPr/>
        </p:nvSpPr>
        <p:spPr>
          <a:xfrm>
            <a:off x="412700" y="1342350"/>
            <a:ext cx="4617300" cy="24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2222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Linn on loodud inimestele!</a:t>
            </a:r>
            <a:br>
              <a:rPr lang="en" sz="2700">
                <a:solidFill>
                  <a:srgbClr val="2222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</a:br>
            <a:r>
              <a:rPr lang="en" sz="2700">
                <a:solidFill>
                  <a:srgbClr val="2222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Lihtne tõde, mida kipume unustama</a:t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2525" y="152400"/>
            <a:ext cx="3735201" cy="4838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56" name="Google Shape;456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251" y="152400"/>
            <a:ext cx="4394747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325" y="152400"/>
            <a:ext cx="7207362" cy="48387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0" name="Google Shape;90;p19"/>
          <p:cNvSpPr txBox="1"/>
          <p:nvPr/>
        </p:nvSpPr>
        <p:spPr>
          <a:xfrm>
            <a:off x="480150" y="152400"/>
            <a:ext cx="461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222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Kellele tänav kuulub?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075" y="95250"/>
            <a:ext cx="3467735" cy="48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62" name="Google Shape;46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10" y="95250"/>
            <a:ext cx="3740462" cy="4838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763" y="94988"/>
            <a:ext cx="7448474" cy="49535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1" name="Google Shape;101;p21"/>
          <p:cNvSpPr txBox="1"/>
          <p:nvPr/>
        </p:nvSpPr>
        <p:spPr>
          <a:xfrm>
            <a:off x="1509752" y="4126025"/>
            <a:ext cx="6124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highlight>
                  <a:srgbClr val="FFD966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Tänav on meie kõigi ühine eluruum</a:t>
            </a:r>
            <a:endParaRPr b="1" sz="2600">
              <a:highlight>
                <a:srgbClr val="FFD966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